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587"/>
    <p:restoredTop sz="94698"/>
  </p:normalViewPr>
  <p:slideViewPr>
    <p:cSldViewPr>
      <p:cViewPr varScale="1">
        <p:scale>
          <a:sx n="59" d="100"/>
          <a:sy n="59" d="100"/>
        </p:scale>
        <p:origin x="-78" y="-102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62C3-8D31-4F5E-8048-773656024CEB}" type="datetimeFigureOut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38164-B904-4D4E-AA86-1E2AD5FFF7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jpeg"  /><Relationship Id="rId6" Type="http://schemas.openxmlformats.org/officeDocument/2006/relationships/image" Target="../media/image5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18.jpeg"  /><Relationship Id="rId4" Type="http://schemas.openxmlformats.org/officeDocument/2006/relationships/image" Target="../media/image19.jpeg"  /><Relationship Id="rId5" Type="http://schemas.openxmlformats.org/officeDocument/2006/relationships/image" Target="../media/image20.jpeg"  /><Relationship Id="rId6" Type="http://schemas.openxmlformats.org/officeDocument/2006/relationships/image" Target="../media/image21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jpeg"  /><Relationship Id="rId6" Type="http://schemas.openxmlformats.org/officeDocument/2006/relationships/image" Target="../media/image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10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Relationship Id="rId5" Type="http://schemas.openxmlformats.org/officeDocument/2006/relationships/image" Target="../media/image13.jpeg"  /><Relationship Id="rId6" Type="http://schemas.openxmlformats.org/officeDocument/2006/relationships/image" Target="../media/image14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15.jpeg"  /><Relationship Id="rId4" Type="http://schemas.openxmlformats.org/officeDocument/2006/relationships/image" Target="../media/image16.jpeg"  /><Relationship Id="rId5" Type="http://schemas.openxmlformats.org/officeDocument/2006/relationships/image" Target="../media/image1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9144000" cy="110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b="1">
                <a:solidFill>
                  <a:srgbClr val="0070c0"/>
                </a:solidFill>
              </a:rPr>
              <a:t>Муниципальное бюджетное дошкольное образовательное учреждение </a:t>
            </a:r>
            <a:endParaRPr lang="ru-RU" sz="1700" b="1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700" b="1">
                <a:solidFill>
                  <a:srgbClr val="0070c0"/>
                </a:solidFill>
              </a:rPr>
              <a:t>Детский сад №47  городского округа – город Камышин</a:t>
            </a:r>
            <a:endParaRPr lang="ru-RU" sz="1700" b="1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lvl="0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844644"/>
            <a:ext cx="9144000" cy="118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ln w="9525"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/>
                <a:cs typeface="Times New Roman"/>
              </a:rPr>
              <a:t>Мастер-класс для педагогов</a:t>
            </a:r>
            <a:endParaRPr lang="ru-RU" sz="3600" b="1">
              <a:ln w="9525">
                <a:solidFill>
                  <a:srgbClr val="002060"/>
                </a:solidFill>
              </a:ln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>
                <a:ln w="9525"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/>
                <a:cs typeface="Times New Roman"/>
              </a:rPr>
              <a:t>«Сенсорные коробки в работе с детьми»</a:t>
            </a:r>
            <a:endParaRPr lang="ru-RU" sz="3600" b="1">
              <a:ln w="9525">
                <a:solidFill>
                  <a:srgbClr val="002060"/>
                </a:solidFill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 descr="https://oxymaxplayroom.com/ru/content/images/2019/07/07113e6687a1aa6ac58dd04cf200014c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 rot="20995792">
            <a:off x="200905" y="461553"/>
            <a:ext cx="252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oxymaxplayroom.com/ru/content/images/2019/07/5a980430283edcb9f429cc9240f31bf1.jpg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 rot="612969">
            <a:off x="6420500" y="4134500"/>
            <a:ext cx="252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oxymaxplayroom.com/ru/content/images/2019/07/c20d7d76b7fa8ecc55c23dc2446c000f.jpg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 rot="286229">
            <a:off x="6523578" y="433079"/>
            <a:ext cx="252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oxymaxplayroom.com/ru/content/images/2019/07/sn1.jpg"/>
          <p:cNvPicPr/>
          <p:nvPr/>
        </p:nvPicPr>
        <p:blipFill rotWithShape="1">
          <a:blip r:embed="rId6"/>
          <a:srcRect/>
          <a:stretch>
            <a:fillRect/>
          </a:stretch>
        </p:blipFill>
        <p:spPr>
          <a:xfrm rot="21143828">
            <a:off x="335141" y="4182372"/>
            <a:ext cx="252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"/>
          <p:cNvSpPr txBox="1"/>
          <p:nvPr/>
        </p:nvSpPr>
        <p:spPr>
          <a:xfrm>
            <a:off x="2855640" y="4725144"/>
            <a:ext cx="3969974" cy="38787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000" b="1">
                <a:solidFill>
                  <a:srgbClr val="ff0000"/>
                </a:solidFill>
              </a:rPr>
              <a:t>Воспитатель</a:t>
            </a:r>
            <a:r>
              <a:rPr lang="en-US" altLang="ru-RU" sz="2000" b="1">
                <a:solidFill>
                  <a:srgbClr val="ff0000"/>
                </a:solidFill>
              </a:rPr>
              <a:t>:</a:t>
            </a:r>
            <a:r>
              <a:rPr lang="ru-RU" altLang="en-US" sz="2000" b="1">
                <a:solidFill>
                  <a:srgbClr val="ff0000"/>
                </a:solidFill>
              </a:rPr>
              <a:t> Шмургунова С</a:t>
            </a:r>
            <a:r>
              <a:rPr lang="en-US" altLang="ru-RU" sz="2000" b="1">
                <a:solidFill>
                  <a:srgbClr val="ff0000"/>
                </a:solidFill>
              </a:rPr>
              <a:t>.</a:t>
            </a:r>
            <a:r>
              <a:rPr lang="ru-RU" altLang="en-US" sz="2000" b="1">
                <a:solidFill>
                  <a:srgbClr val="ff0000"/>
                </a:solidFill>
              </a:rPr>
              <a:t> В</a:t>
            </a:r>
            <a:r>
              <a:rPr lang="en-US" altLang="ru-RU" sz="2000" b="1">
                <a:solidFill>
                  <a:srgbClr val="ff0000"/>
                </a:solidFill>
              </a:rPr>
              <a:t>.</a:t>
            </a:r>
            <a:endParaRPr lang="en-US" alt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https://oxymaxplayroom.com/ru/content/images/2019/07/winter-box.JPG"/>
          <p:cNvPicPr/>
          <p:nvPr/>
        </p:nvPicPr>
        <p:blipFill rotWithShape="1">
          <a:blip r:embed="rId3"/>
          <a:srcRect l="5900" t="6530" r="12200" b="8420"/>
          <a:stretch>
            <a:fillRect/>
          </a:stretch>
        </p:blipFill>
        <p:spPr>
          <a:xfrm>
            <a:off x="4727848" y="908720"/>
            <a:ext cx="41040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oxymaxplayroom.com/ru/content/images/2019/07/2ee345ae98278ff87fcba3b713c45e34.jpg"/>
          <p:cNvPicPr/>
          <p:nvPr/>
        </p:nvPicPr>
        <p:blipFill rotWithShape="1">
          <a:blip r:embed="rId4"/>
          <a:srcRect l="6700" r="8850" b="3490"/>
          <a:stretch>
            <a:fillRect/>
          </a:stretch>
        </p:blipFill>
        <p:spPr>
          <a:xfrm>
            <a:off x="443824" y="908720"/>
            <a:ext cx="40680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oxymaxplayroom.com/ru/content/images/2019/07/452c35131974431dd93541c3c8379b42.jpg"/>
          <p:cNvPicPr/>
          <p:nvPr/>
        </p:nvPicPr>
        <p:blipFill rotWithShape="1">
          <a:blip r:embed="rId5"/>
          <a:srcRect l="6700" t="25340" r="2150" b="18660"/>
          <a:stretch>
            <a:fillRect/>
          </a:stretch>
        </p:blipFill>
        <p:spPr>
          <a:xfrm>
            <a:off x="4799856" y="4005064"/>
            <a:ext cx="4068000" cy="266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oxymaxplayroom.com/ru/content/images/2019/07/537e5905416ef904958a00c33c44342f.jpg"/>
          <p:cNvPicPr/>
          <p:nvPr/>
        </p:nvPicPr>
        <p:blipFill rotWithShape="1">
          <a:blip r:embed="rId6"/>
          <a:srcRect t="8000" b="13320"/>
          <a:stretch>
            <a:fillRect/>
          </a:stretch>
        </p:blipFill>
        <p:spPr>
          <a:xfrm>
            <a:off x="407368" y="3933056"/>
            <a:ext cx="4068000" cy="266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"/>
          <p:cNvSpPr txBox="1"/>
          <p:nvPr/>
        </p:nvSpPr>
        <p:spPr>
          <a:xfrm>
            <a:off x="191344" y="260647"/>
            <a:ext cx="8928992" cy="728047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100" b="1">
                <a:solidFill>
                  <a:srgbClr val="0000ff"/>
                </a:solidFill>
              </a:rPr>
              <a:t>Предлагаю вам сделать сенсорные коробки </a:t>
            </a:r>
            <a:endParaRPr lang="ru-RU" altLang="en-US" sz="2100" b="1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altLang="en-US" sz="2100" b="1">
                <a:solidFill>
                  <a:srgbClr val="0000ff"/>
                </a:solidFill>
              </a:rPr>
              <a:t>для детей разного дошкольного возраста</a:t>
            </a:r>
            <a:endParaRPr lang="ru-RU" altLang="en-US" sz="2100" b="1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9144000" cy="110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b="1">
                <a:solidFill>
                  <a:srgbClr val="0070c0"/>
                </a:solidFill>
              </a:rPr>
              <a:t>Муниципальное бюджетное дошкольное образовательное учреждение </a:t>
            </a:r>
            <a:endParaRPr lang="ru-RU" sz="1700" b="1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700" b="1">
                <a:solidFill>
                  <a:srgbClr val="0070c0"/>
                </a:solidFill>
              </a:rPr>
              <a:t>Детский сад №47  городского округа – город Камышин</a:t>
            </a:r>
            <a:endParaRPr lang="ru-RU" sz="1700" b="1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lvl="0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844644"/>
            <a:ext cx="9144000" cy="118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ln w="9525"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/>
                <a:cs typeface="Times New Roman"/>
              </a:rPr>
              <a:t>Мастер-класс для педагогов</a:t>
            </a:r>
            <a:endParaRPr lang="ru-RU" sz="3600" b="1">
              <a:ln w="9525">
                <a:solidFill>
                  <a:srgbClr val="002060"/>
                </a:solidFill>
              </a:ln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>
                <a:ln w="9525"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/>
                <a:cs typeface="Times New Roman"/>
              </a:rPr>
              <a:t>«Сенсорные коробки в работе с детьми»</a:t>
            </a:r>
            <a:endParaRPr lang="ru-RU" sz="3600" b="1">
              <a:ln w="9525">
                <a:solidFill>
                  <a:srgbClr val="002060"/>
                </a:solidFill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 descr="https://oxymaxplayroom.com/ru/content/images/2019/07/07113e6687a1aa6ac58dd04cf200014c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 rot="20995792">
            <a:off x="200905" y="461553"/>
            <a:ext cx="252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oxymaxplayroom.com/ru/content/images/2019/07/5a980430283edcb9f429cc9240f31bf1.jpg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 rot="612969">
            <a:off x="6420500" y="4134500"/>
            <a:ext cx="252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oxymaxplayroom.com/ru/content/images/2019/07/c20d7d76b7fa8ecc55c23dc2446c000f.jpg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 rot="286229">
            <a:off x="6523578" y="433079"/>
            <a:ext cx="252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oxymaxplayroom.com/ru/content/images/2019/07/sn1.jpg"/>
          <p:cNvPicPr/>
          <p:nvPr/>
        </p:nvPicPr>
        <p:blipFill rotWithShape="1">
          <a:blip r:embed="rId6"/>
          <a:srcRect/>
          <a:stretch>
            <a:fillRect/>
          </a:stretch>
        </p:blipFill>
        <p:spPr>
          <a:xfrm rot="21143828">
            <a:off x="335141" y="4182372"/>
            <a:ext cx="252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"/>
          <p:cNvSpPr txBox="1"/>
          <p:nvPr/>
        </p:nvSpPr>
        <p:spPr>
          <a:xfrm>
            <a:off x="2855640" y="4725144"/>
            <a:ext cx="3969974" cy="38787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000" b="1">
                <a:solidFill>
                  <a:srgbClr val="ff0000"/>
                </a:solidFill>
              </a:rPr>
              <a:t>Воспитатель</a:t>
            </a:r>
            <a:r>
              <a:rPr lang="en-US" altLang="ru-RU" sz="2000" b="1">
                <a:solidFill>
                  <a:srgbClr val="ff0000"/>
                </a:solidFill>
              </a:rPr>
              <a:t>:</a:t>
            </a:r>
            <a:r>
              <a:rPr lang="ru-RU" altLang="en-US" sz="2000" b="1">
                <a:solidFill>
                  <a:srgbClr val="ff0000"/>
                </a:solidFill>
              </a:rPr>
              <a:t> Шмургунова С</a:t>
            </a:r>
            <a:r>
              <a:rPr lang="en-US" altLang="ru-RU" sz="2000" b="1">
                <a:solidFill>
                  <a:srgbClr val="ff0000"/>
                </a:solidFill>
              </a:rPr>
              <a:t>.</a:t>
            </a:r>
            <a:r>
              <a:rPr lang="ru-RU" altLang="en-US" sz="2000" b="1">
                <a:solidFill>
                  <a:srgbClr val="ff0000"/>
                </a:solidFill>
              </a:rPr>
              <a:t> В</a:t>
            </a:r>
            <a:r>
              <a:rPr lang="en-US" altLang="ru-RU" sz="2000" b="1">
                <a:solidFill>
                  <a:srgbClr val="ff0000"/>
                </a:solidFill>
              </a:rPr>
              <a:t>.</a:t>
            </a:r>
            <a:endParaRPr lang="en-US" alt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599" y="756033"/>
            <a:ext cx="7200800" cy="681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</a:rPr>
              <a:t>Цель мастер-класса: </a:t>
            </a:r>
            <a:endParaRPr lang="ru-RU" sz="2000" b="1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</a:rPr>
              <a:t>познакомить педагогов с видами сенсорной коробки </a:t>
            </a:r>
            <a:endParaRPr lang="ru-RU" sz="20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</a:rPr>
              <a:t>и ее использованием в образовательном процессе ДОУ</a:t>
            </a:r>
            <a:endParaRPr lang="ru-RU" sz="2000" b="1">
              <a:solidFill>
                <a:srgbClr val="ff0000"/>
              </a:solidFill>
            </a:endParaRPr>
          </a:p>
          <a:p>
            <a:pPr lvl="0">
              <a:defRPr/>
            </a:pPr>
            <a:endParaRPr lang="ru-RU" sz="2000" b="1" u="sng">
              <a:solidFill>
                <a:srgbClr val="ff0000"/>
              </a:solidFill>
            </a:endParaRPr>
          </a:p>
          <a:p>
            <a:pPr lvl="0">
              <a:defRPr/>
            </a:pPr>
            <a:endParaRPr lang="ru-RU" sz="2000" b="1" u="sng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u="sng">
                <a:solidFill>
                  <a:srgbClr val="00b050"/>
                </a:solidFill>
              </a:rPr>
              <a:t>Цель</a:t>
            </a:r>
            <a:r>
              <a:rPr lang="ru-RU" sz="2000" b="1">
                <a:solidFill>
                  <a:srgbClr val="00b050"/>
                </a:solidFill>
              </a:rPr>
              <a:t> сенсорных коробок-развитие сенсорного восприятия окружающего мира</a:t>
            </a:r>
            <a:endParaRPr lang="ru-RU" sz="2000" b="1">
              <a:solidFill>
                <a:srgbClr val="00b050"/>
              </a:solidFill>
            </a:endParaRPr>
          </a:p>
          <a:p>
            <a:pPr algn="ctr">
              <a:defRPr/>
            </a:pPr>
            <a:endParaRPr lang="ru-RU" sz="20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</a:rPr>
              <a:t>       </a:t>
            </a:r>
            <a:r>
              <a:rPr lang="ru-RU" sz="2000" b="1" u="sng">
                <a:solidFill>
                  <a:srgbClr val="0070c0"/>
                </a:solidFill>
              </a:rPr>
              <a:t>Задачи:</a:t>
            </a:r>
            <a:endParaRPr lang="ru-RU" sz="2000" b="1" u="sng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2000" b="1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rgbClr val="0070c0"/>
                </a:solidFill>
              </a:rPr>
              <a:t>-развитие мелкой моторики, координации движения, восприятия и формирования знаний о внешних свойствах предметов и материалов;</a:t>
            </a:r>
            <a:endParaRPr lang="ru-RU" sz="2000" b="1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2000" b="1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rgbClr val="0070c0"/>
                </a:solidFill>
              </a:rPr>
              <a:t>-развитие таких психических процессов, как воображение, внимание, память, мышление и, конечно же, речь, которая напрямую зависит от действий рук и пальцев</a:t>
            </a:r>
            <a:endParaRPr lang="ru-RU" sz="2000" b="1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2000" b="1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>
              <a:solidFill>
                <a:srgbClr val="ff0000"/>
              </a:solidFill>
            </a:endParaRPr>
          </a:p>
          <a:p>
            <a:pPr lvl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https://oxymaxplayroom.com/ru/content/images/2019/07/maxresdefault.jpg"/>
          <p:cNvPicPr/>
          <p:nvPr/>
        </p:nvPicPr>
        <p:blipFill rotWithShape="1">
          <a:blip r:embed="rId3"/>
          <a:srcRect r="1000" b="10520"/>
          <a:stretch>
            <a:fillRect/>
          </a:stretch>
        </p:blipFill>
        <p:spPr>
          <a:xfrm>
            <a:off x="911424" y="1916832"/>
            <a:ext cx="7128792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"/>
          <p:cNvSpPr txBox="1"/>
          <p:nvPr/>
        </p:nvSpPr>
        <p:spPr>
          <a:xfrm>
            <a:off x="191344" y="188640"/>
            <a:ext cx="8928992" cy="137155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100" b="1">
                <a:solidFill>
                  <a:srgbClr val="ff0000"/>
                </a:solidFill>
              </a:rPr>
              <a:t>Сенсорная коробка  - это  ёмкость с наполнителем, предназначенная </a:t>
            </a:r>
            <a:endParaRPr lang="ru-RU" altLang="en-US" sz="21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altLang="en-US" sz="2100" b="1">
                <a:solidFill>
                  <a:srgbClr val="ff0000"/>
                </a:solidFill>
              </a:rPr>
              <a:t>для игры, главное назначение которой – дать возможность детям трогать, пересыпать, переливать, исследовать, изучать то, что находится </a:t>
            </a:r>
            <a:endParaRPr lang="ru-RU" altLang="en-US" sz="21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altLang="en-US" sz="2100" b="1">
                <a:solidFill>
                  <a:srgbClr val="ff0000"/>
                </a:solidFill>
              </a:rPr>
              <a:t>внутри неё, обучая и развивая ребёнка</a:t>
            </a:r>
            <a:endParaRPr lang="ru-RU" altLang="en-US"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200801" cy="1370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b="1">
                <a:ln w="952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Для детей 1,5-2 лет используются сенсорные коробочки </a:t>
            </a:r>
            <a:endParaRPr lang="ru-RU" sz="2100" b="1">
              <a:ln w="952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100" b="1">
                <a:ln w="952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с наполнителем, разным по тактильным ощущениям </a:t>
            </a:r>
            <a:endParaRPr lang="ru-RU" sz="2100" b="1">
              <a:ln w="952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100" b="1">
                <a:ln w="952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( без предметов)</a:t>
            </a:r>
            <a:endParaRPr lang="ru-RU" sz="2100" b="1">
              <a:ln w="952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lvl="0">
              <a:defRPr/>
            </a:pPr>
            <a:endParaRPr lang="ru-RU" sz="2100">
              <a:solidFill>
                <a:srgbClr val="ff0000"/>
              </a:solidFill>
            </a:endParaRPr>
          </a:p>
        </p:txBody>
      </p:sp>
      <p:pic>
        <p:nvPicPr>
          <p:cNvPr id="2049" name="Picture 1" descr="D:\света\осень\detsad-159466-1528925077.jpg"/>
          <p:cNvPicPr>
            <a:picLocks noChangeAspect="1" noChangeArrowheads="1"/>
          </p:cNvPicPr>
          <p:nvPr/>
        </p:nvPicPr>
        <p:blipFill rotWithShape="1">
          <a:blip r:embed="rId3"/>
          <a:srcRect t="38030" b="5160"/>
          <a:stretch>
            <a:fillRect/>
          </a:stretch>
        </p:blipFill>
        <p:spPr>
          <a:xfrm>
            <a:off x="1115616" y="2060848"/>
            <a:ext cx="7199999" cy="404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408" y="404664"/>
            <a:ext cx="7560840" cy="105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b="1">
                <a:ln w="952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Детям 2-3 лет в сенсорные коробки нужно добавить игрушки </a:t>
            </a:r>
            <a:endParaRPr lang="ru-RU" sz="2100" b="1">
              <a:ln w="952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100" b="1">
                <a:ln w="952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и предметы, показать как с ними играть (что с ними делать)</a:t>
            </a:r>
            <a:endParaRPr lang="ru-RU" sz="2100" b="1">
              <a:ln w="952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lvl="0">
              <a:defRPr/>
            </a:pPr>
            <a:endParaRPr lang="ru-RU" sz="210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oxymaxplayroom.com/ru/content/images/2019/07/2_crupa1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9592" y="1772816"/>
            <a:ext cx="72008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7056784" cy="72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b="1">
                <a:ln w="952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Для детей 3-5 лет сенсорные коробки служат основой </a:t>
            </a:r>
            <a:endParaRPr lang="ru-RU" sz="2100" b="1">
              <a:ln w="952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100" b="1">
                <a:ln w="952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для организации сюжетно-ролевых игр</a:t>
            </a:r>
            <a:endParaRPr lang="ru-RU" sz="2100">
              <a:ln w="952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https://oxymaxplayroom.com/ru/content/images/2019/07/ec817aeff6d01aae7287a407b757c2ae.jpg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9592" y="1916832"/>
            <a:ext cx="72008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7200800" cy="105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b="1">
                <a:ln w="952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Для детей 5-7 лет сенсорные коробки - пространство </a:t>
            </a:r>
            <a:endParaRPr lang="ru-RU" sz="2100" b="1">
              <a:ln w="952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100" b="1">
                <a:ln w="952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для фантазий, логических и познавательных игр</a:t>
            </a:r>
            <a:endParaRPr lang="ru-RU" sz="2100" b="1">
              <a:ln w="952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lvl="0">
              <a:defRPr/>
            </a:pPr>
            <a:endParaRPr lang="ru-RU" sz="2100">
              <a:ln w="952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6386" name="Picture 2" descr="D:\света\осень\be35983053e5112e5e17465be247fe66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403648" y="1772816"/>
            <a:ext cx="61875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D:\света\дети\пособия\DSCN1402.JPG"/>
          <p:cNvPicPr>
            <a:picLocks noChangeAspect="1" noChangeArrowheads="1"/>
          </p:cNvPicPr>
          <p:nvPr/>
        </p:nvPicPr>
        <p:blipFill rotWithShape="1">
          <a:blip r:embed="rId3"/>
          <a:srcRect l="14000" t="6670" r="15980" b="13320"/>
          <a:stretch>
            <a:fillRect/>
          </a:stretch>
        </p:blipFill>
        <p:spPr>
          <a:xfrm>
            <a:off x="263352" y="1484784"/>
            <a:ext cx="294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света\дети\пособия\DSCN1404.JPG"/>
          <p:cNvPicPr>
            <a:picLocks noChangeAspect="1" noChangeArrowheads="1"/>
          </p:cNvPicPr>
          <p:nvPr/>
        </p:nvPicPr>
        <p:blipFill rotWithShape="1">
          <a:blip r:embed="rId4"/>
          <a:srcRect l="15000" t="12000" r="14980" b="10660"/>
          <a:stretch>
            <a:fillRect/>
          </a:stretch>
        </p:blipFill>
        <p:spPr>
          <a:xfrm>
            <a:off x="5879976" y="1556791"/>
            <a:ext cx="2941200" cy="243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света\дети\пособия\DSCN2759.JPG"/>
          <p:cNvPicPr>
            <a:picLocks noChangeAspect="1" noChangeArrowheads="1"/>
          </p:cNvPicPr>
          <p:nvPr/>
        </p:nvPicPr>
        <p:blipFill rotWithShape="1">
          <a:blip r:embed="rId5"/>
          <a:srcRect l="4000" t="34670" r="4980" b="19990"/>
          <a:stretch>
            <a:fillRect/>
          </a:stretch>
        </p:blipFill>
        <p:spPr>
          <a:xfrm>
            <a:off x="1703512" y="4077072"/>
            <a:ext cx="57811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:\света\дети\дидактические игры\DSCN2944.JPG"/>
          <p:cNvPicPr>
            <a:picLocks noChangeAspect="1" noChangeArrowheads="1"/>
          </p:cNvPicPr>
          <p:nvPr/>
        </p:nvPicPr>
        <p:blipFill rotWithShape="1">
          <a:blip r:embed="rId6"/>
          <a:srcRect t="6670" r="18220" b="11990"/>
          <a:stretch>
            <a:fillRect/>
          </a:stretch>
        </p:blipFill>
        <p:spPr>
          <a:xfrm>
            <a:off x="3547600" y="1412776"/>
            <a:ext cx="190032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"/>
          <p:cNvSpPr txBox="1"/>
          <p:nvPr/>
        </p:nvSpPr>
        <p:spPr>
          <a:xfrm>
            <a:off x="191344" y="188640"/>
            <a:ext cx="8712968" cy="72385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100" b="1">
                <a:solidFill>
                  <a:srgbClr val="0000ff"/>
                </a:solidFill>
              </a:rPr>
              <a:t>В своей работе я использую следующие сенсорные коробки:</a:t>
            </a:r>
            <a:endParaRPr lang="ru-RU" altLang="en-US" sz="2100" b="1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altLang="en-US" sz="2100" b="1">
                <a:solidFill>
                  <a:srgbClr val="0000ff"/>
                </a:solidFill>
              </a:rPr>
              <a:t>«Насекомые», «Искалочки», «Морская», “Сухой бассейн“</a:t>
            </a:r>
            <a:endParaRPr lang="ru-RU" altLang="en-US" sz="2100" b="1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9528358_4-5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D:\света\дети\пособия\DSCN2798.JPG"/>
          <p:cNvPicPr>
            <a:picLocks noChangeAspect="1" noChangeArrowheads="1"/>
          </p:cNvPicPr>
          <p:nvPr/>
        </p:nvPicPr>
        <p:blipFill rotWithShape="1">
          <a:blip r:embed="rId3"/>
          <a:srcRect l="23010" t="25340" r="18980" b="10660"/>
          <a:stretch>
            <a:fillRect/>
          </a:stretch>
        </p:blipFill>
        <p:spPr>
          <a:xfrm>
            <a:off x="616244" y="980728"/>
            <a:ext cx="31755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света\дети\пособия\DSCN2805.JPG"/>
          <p:cNvPicPr>
            <a:picLocks noChangeAspect="1" noChangeArrowheads="1"/>
          </p:cNvPicPr>
          <p:nvPr/>
        </p:nvPicPr>
        <p:blipFill rotWithShape="1">
          <a:blip r:embed="rId4"/>
          <a:srcRect l="23010" t="19500" r="19980" b="8500"/>
          <a:stretch>
            <a:fillRect/>
          </a:stretch>
        </p:blipFill>
        <p:spPr>
          <a:xfrm>
            <a:off x="5735960" y="980728"/>
            <a:ext cx="2952328" cy="270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света\Прочее\141110192130.jpeg"/>
          <p:cNvPicPr>
            <a:picLocks noChangeAspect="1" noChangeArrowheads="1"/>
          </p:cNvPicPr>
          <p:nvPr/>
        </p:nvPicPr>
        <p:blipFill rotWithShape="1">
          <a:blip r:embed="rId5"/>
          <a:srcRect t="9740" r="4240" b="12720"/>
          <a:stretch>
            <a:fillRect/>
          </a:stretch>
        </p:blipFill>
        <p:spPr>
          <a:xfrm>
            <a:off x="2311023" y="3897344"/>
            <a:ext cx="4865097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"/>
          <p:cNvSpPr txBox="1"/>
          <p:nvPr/>
        </p:nvSpPr>
        <p:spPr>
          <a:xfrm>
            <a:off x="263352" y="260648"/>
            <a:ext cx="8568952" cy="41372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100" b="1">
                <a:solidFill>
                  <a:srgbClr val="0000ff"/>
                </a:solidFill>
              </a:rPr>
              <a:t>Сенсорные коробки</a:t>
            </a:r>
            <a:r>
              <a:rPr lang="en-US" altLang="ru-RU" sz="2100" b="1">
                <a:solidFill>
                  <a:srgbClr val="0000ff"/>
                </a:solidFill>
              </a:rPr>
              <a:t>:</a:t>
            </a:r>
            <a:r>
              <a:rPr lang="ru-RU" altLang="en-US" sz="2100" b="1">
                <a:solidFill>
                  <a:srgbClr val="0000ff"/>
                </a:solidFill>
              </a:rPr>
              <a:t> “Желтый цвет”</a:t>
            </a:r>
            <a:r>
              <a:rPr lang="en-US" altLang="ru-RU" sz="2100" b="1">
                <a:solidFill>
                  <a:srgbClr val="0000ff"/>
                </a:solidFill>
              </a:rPr>
              <a:t>,</a:t>
            </a:r>
            <a:r>
              <a:rPr lang="ru-RU" altLang="en-US" sz="2100" b="1">
                <a:solidFill>
                  <a:srgbClr val="0000ff"/>
                </a:solidFill>
              </a:rPr>
              <a:t> “Огород”</a:t>
            </a:r>
            <a:r>
              <a:rPr lang="en-US" altLang="ru-RU" sz="2100" b="1">
                <a:solidFill>
                  <a:srgbClr val="0000ff"/>
                </a:solidFill>
              </a:rPr>
              <a:t>,</a:t>
            </a:r>
            <a:r>
              <a:rPr lang="ru-RU" altLang="en-US" sz="2100" b="1">
                <a:solidFill>
                  <a:srgbClr val="0000ff"/>
                </a:solidFill>
              </a:rPr>
              <a:t> “Пляж”</a:t>
            </a:r>
            <a:endParaRPr lang="ru-RU" altLang="en-US" sz="2100" b="1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10000" mc:Ignorable="p14" p14:dur="1000">
        <p:split orient="vert"/>
      </p:transition>
    </mc:Choice>
    <mc:Fallback>
      <p:transition xmlns:mc="http://schemas.openxmlformats.org/markup-compatibility/2006" xmlns:hp="http://schemas.haansoft.com/office/presentation/8.0" spd="med" advClick="0" advTm="10000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218</ep:Words>
  <ep:PresentationFormat>Экран (4:3)</ep:PresentationFormat>
  <ep:Paragraphs>34</ep:Paragraphs>
  <ep:Slides>11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11</vt:i4>
      </vt:variant>
    </vt:vector>
  </ep:HeadingPairs>
  <ep: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2014-10-14T06:01:11.000</dcterms:created>
  <dc:creator>user</dc:creator>
  <cp:lastModifiedBy>79275</cp:lastModifiedBy>
  <dcterms:modified xsi:type="dcterms:W3CDTF">2021-11-05T13:28:16.378</dcterms:modified>
  <cp:revision>184</cp:revision>
  <dc:title>Слайд 1</dc:title>
  <cp:version>0906.0100.01</cp:version>
</cp:coreProperties>
</file>