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4" r:id="rId9"/>
    <p:sldId id="265" r:id="rId10"/>
    <p:sldId id="270" r:id="rId11"/>
    <p:sldId id="271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D4894-35E1-4C70-B47F-1083852E98A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667594-E75E-4E3D-A243-04859A4FA59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latin typeface="Monotype Corsiva" panose="03010101010201010101" pitchFamily="66" charset="0"/>
            </a:rPr>
            <a:t>Этап наблюдения</a:t>
          </a:r>
        </a:p>
      </dgm:t>
    </dgm:pt>
    <dgm:pt modelId="{A8A76C03-CE70-4061-AD6D-BD3AB1B47E5F}" type="parTrans" cxnId="{0923C511-18D6-46B6-92DC-FBC8D79C3E2E}">
      <dgm:prSet/>
      <dgm:spPr/>
      <dgm:t>
        <a:bodyPr/>
        <a:lstStyle/>
        <a:p>
          <a:endParaRPr lang="ru-RU"/>
        </a:p>
      </dgm:t>
    </dgm:pt>
    <dgm:pt modelId="{144975A3-2EE5-4201-9E21-A20D369BB6CB}" type="sibTrans" cxnId="{0923C511-18D6-46B6-92DC-FBC8D79C3E2E}">
      <dgm:prSet/>
      <dgm:spPr/>
      <dgm:t>
        <a:bodyPr/>
        <a:lstStyle/>
        <a:p>
          <a:endParaRPr lang="ru-RU"/>
        </a:p>
      </dgm:t>
    </dgm:pt>
    <dgm:pt modelId="{FB03B760-4F33-4D1E-9D28-EEA265E708D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latin typeface="Monotype Corsiva" panose="03010101010201010101" pitchFamily="66" charset="0"/>
            </a:rPr>
            <a:t>Диагностический этап</a:t>
          </a:r>
        </a:p>
      </dgm:t>
    </dgm:pt>
    <dgm:pt modelId="{3272E61F-AF55-494F-9BBC-04EAAD925220}" type="parTrans" cxnId="{0F8AFFED-0980-421B-A10F-49DD9E09644A}">
      <dgm:prSet/>
      <dgm:spPr/>
      <dgm:t>
        <a:bodyPr/>
        <a:lstStyle/>
        <a:p>
          <a:endParaRPr lang="ru-RU"/>
        </a:p>
      </dgm:t>
    </dgm:pt>
    <dgm:pt modelId="{698E2B13-3922-41E0-B59A-2F38374E352D}" type="sibTrans" cxnId="{0F8AFFED-0980-421B-A10F-49DD9E09644A}">
      <dgm:prSet/>
      <dgm:spPr/>
      <dgm:t>
        <a:bodyPr/>
        <a:lstStyle/>
        <a:p>
          <a:endParaRPr lang="ru-RU"/>
        </a:p>
      </dgm:t>
    </dgm:pt>
    <dgm:pt modelId="{064D5EF1-8588-40E6-B19E-3403C742BCE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rPr>
            <a:t>Этап разработки (конструирования</a:t>
          </a:r>
          <a:r>
            <a:rPr lang="ru-RU" b="1" dirty="0">
              <a:solidFill>
                <a:srgbClr val="002060"/>
              </a:solidFill>
              <a:latin typeface="Monotype Corsiva" panose="03010101010201010101" pitchFamily="66" charset="0"/>
            </a:rPr>
            <a:t>)</a:t>
          </a:r>
        </a:p>
      </dgm:t>
    </dgm:pt>
    <dgm:pt modelId="{7D0FE2BC-8ED3-42A0-936B-64916F358B31}" type="parTrans" cxnId="{D3408645-A0D4-448B-894A-3885A9F128F4}">
      <dgm:prSet/>
      <dgm:spPr/>
      <dgm:t>
        <a:bodyPr/>
        <a:lstStyle/>
        <a:p>
          <a:endParaRPr lang="ru-RU"/>
        </a:p>
      </dgm:t>
    </dgm:pt>
    <dgm:pt modelId="{C1D3A2A5-B082-4CD5-959B-11464FBFEECA}" type="sibTrans" cxnId="{D3408645-A0D4-448B-894A-3885A9F128F4}">
      <dgm:prSet/>
      <dgm:spPr/>
      <dgm:t>
        <a:bodyPr/>
        <a:lstStyle/>
        <a:p>
          <a:endParaRPr lang="ru-RU"/>
        </a:p>
      </dgm:t>
    </dgm:pt>
    <dgm:pt modelId="{FFE6C4CD-47D7-42C5-ACCE-4ECF5F6BE8D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b="1" dirty="0">
              <a:solidFill>
                <a:srgbClr val="002060"/>
              </a:solidFill>
              <a:latin typeface="Monotype Corsiva" panose="03010101010201010101" pitchFamily="66" charset="0"/>
            </a:rPr>
            <a:t>Этап реализации</a:t>
          </a:r>
        </a:p>
      </dgm:t>
    </dgm:pt>
    <dgm:pt modelId="{3459D71B-85CF-4EE4-9CE7-D56918E56CC3}" type="parTrans" cxnId="{4075FE91-1D99-47C0-BE7E-9E8BC5577584}">
      <dgm:prSet/>
      <dgm:spPr/>
      <dgm:t>
        <a:bodyPr/>
        <a:lstStyle/>
        <a:p>
          <a:endParaRPr lang="ru-RU"/>
        </a:p>
      </dgm:t>
    </dgm:pt>
    <dgm:pt modelId="{674BDDF3-CD23-4152-A4AD-26937D36BA75}" type="sibTrans" cxnId="{4075FE91-1D99-47C0-BE7E-9E8BC5577584}">
      <dgm:prSet/>
      <dgm:spPr/>
      <dgm:t>
        <a:bodyPr/>
        <a:lstStyle/>
        <a:p>
          <a:endParaRPr lang="ru-RU"/>
        </a:p>
      </dgm:t>
    </dgm:pt>
    <dgm:pt modelId="{9630825D-931E-46AB-904B-D6C5E93DA40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latin typeface="Monotype Corsiva" panose="03010101010201010101" pitchFamily="66" charset="0"/>
            </a:rPr>
            <a:t>Этап диагностики</a:t>
          </a:r>
        </a:p>
      </dgm:t>
    </dgm:pt>
    <dgm:pt modelId="{5BBBA58A-1D7D-47AC-BA02-ED0147877AAA}" type="parTrans" cxnId="{50083B9B-8B3D-404E-955A-DEA7A4F05B44}">
      <dgm:prSet/>
      <dgm:spPr/>
      <dgm:t>
        <a:bodyPr/>
        <a:lstStyle/>
        <a:p>
          <a:endParaRPr lang="ru-RU"/>
        </a:p>
      </dgm:t>
    </dgm:pt>
    <dgm:pt modelId="{12D4C7B3-28EC-4721-B05F-626F6E46870E}" type="sibTrans" cxnId="{50083B9B-8B3D-404E-955A-DEA7A4F05B44}">
      <dgm:prSet/>
      <dgm:spPr/>
      <dgm:t>
        <a:bodyPr/>
        <a:lstStyle/>
        <a:p>
          <a:endParaRPr lang="ru-RU"/>
        </a:p>
      </dgm:t>
    </dgm:pt>
    <dgm:pt modelId="{EF61B58B-0CF8-4712-9BD6-9649CDD2AE49}" type="pres">
      <dgm:prSet presAssocID="{783D4894-35E1-4C70-B47F-1083852E98A1}" presName="diagram" presStyleCnt="0">
        <dgm:presLayoutVars>
          <dgm:dir/>
          <dgm:resizeHandles val="exact"/>
        </dgm:presLayoutVars>
      </dgm:prSet>
      <dgm:spPr/>
    </dgm:pt>
    <dgm:pt modelId="{592C2A14-5BC3-4B62-9EA1-7907598DFCBC}" type="pres">
      <dgm:prSet presAssocID="{89667594-E75E-4E3D-A243-04859A4FA593}" presName="node" presStyleLbl="node1" presStyleIdx="0" presStyleCnt="5">
        <dgm:presLayoutVars>
          <dgm:bulletEnabled val="1"/>
        </dgm:presLayoutVars>
      </dgm:prSet>
      <dgm:spPr/>
    </dgm:pt>
    <dgm:pt modelId="{3428DA63-7BF5-424D-B64B-64C9F136A477}" type="pres">
      <dgm:prSet presAssocID="{144975A3-2EE5-4201-9E21-A20D369BB6CB}" presName="sibTrans" presStyleCnt="0"/>
      <dgm:spPr/>
    </dgm:pt>
    <dgm:pt modelId="{BA656429-5341-45C6-909C-9A3878BCF3DE}" type="pres">
      <dgm:prSet presAssocID="{FB03B760-4F33-4D1E-9D28-EEA265E708D5}" presName="node" presStyleLbl="node1" presStyleIdx="1" presStyleCnt="5">
        <dgm:presLayoutVars>
          <dgm:bulletEnabled val="1"/>
        </dgm:presLayoutVars>
      </dgm:prSet>
      <dgm:spPr/>
    </dgm:pt>
    <dgm:pt modelId="{308DDA2D-1378-4769-9406-22290F01DBC1}" type="pres">
      <dgm:prSet presAssocID="{698E2B13-3922-41E0-B59A-2F38374E352D}" presName="sibTrans" presStyleCnt="0"/>
      <dgm:spPr/>
    </dgm:pt>
    <dgm:pt modelId="{F1B50DE4-DFD5-4714-BA4B-7F724543A9A2}" type="pres">
      <dgm:prSet presAssocID="{064D5EF1-8588-40E6-B19E-3403C742BCE2}" presName="node" presStyleLbl="node1" presStyleIdx="2" presStyleCnt="5">
        <dgm:presLayoutVars>
          <dgm:bulletEnabled val="1"/>
        </dgm:presLayoutVars>
      </dgm:prSet>
      <dgm:spPr/>
    </dgm:pt>
    <dgm:pt modelId="{7AC39EF0-0904-45C0-A20E-8A5213211A67}" type="pres">
      <dgm:prSet presAssocID="{C1D3A2A5-B082-4CD5-959B-11464FBFEECA}" presName="sibTrans" presStyleCnt="0"/>
      <dgm:spPr/>
    </dgm:pt>
    <dgm:pt modelId="{94564CF0-7BEB-4909-BEBA-837147BC8AD3}" type="pres">
      <dgm:prSet presAssocID="{FFE6C4CD-47D7-42C5-ACCE-4ECF5F6BE8D1}" presName="node" presStyleLbl="node1" presStyleIdx="3" presStyleCnt="5">
        <dgm:presLayoutVars>
          <dgm:bulletEnabled val="1"/>
        </dgm:presLayoutVars>
      </dgm:prSet>
      <dgm:spPr/>
    </dgm:pt>
    <dgm:pt modelId="{AC01592B-61DD-4960-BF07-6A3778C34D77}" type="pres">
      <dgm:prSet presAssocID="{674BDDF3-CD23-4152-A4AD-26937D36BA75}" presName="sibTrans" presStyleCnt="0"/>
      <dgm:spPr/>
    </dgm:pt>
    <dgm:pt modelId="{E663F69A-AB70-466E-8F4B-4B1AEE9845FE}" type="pres">
      <dgm:prSet presAssocID="{9630825D-931E-46AB-904B-D6C5E93DA407}" presName="node" presStyleLbl="node1" presStyleIdx="4" presStyleCnt="5">
        <dgm:presLayoutVars>
          <dgm:bulletEnabled val="1"/>
        </dgm:presLayoutVars>
      </dgm:prSet>
      <dgm:spPr/>
    </dgm:pt>
  </dgm:ptLst>
  <dgm:cxnLst>
    <dgm:cxn modelId="{0923C511-18D6-46B6-92DC-FBC8D79C3E2E}" srcId="{783D4894-35E1-4C70-B47F-1083852E98A1}" destId="{89667594-E75E-4E3D-A243-04859A4FA593}" srcOrd="0" destOrd="0" parTransId="{A8A76C03-CE70-4061-AD6D-BD3AB1B47E5F}" sibTransId="{144975A3-2EE5-4201-9E21-A20D369BB6CB}"/>
    <dgm:cxn modelId="{D3408645-A0D4-448B-894A-3885A9F128F4}" srcId="{783D4894-35E1-4C70-B47F-1083852E98A1}" destId="{064D5EF1-8588-40E6-B19E-3403C742BCE2}" srcOrd="2" destOrd="0" parTransId="{7D0FE2BC-8ED3-42A0-936B-64916F358B31}" sibTransId="{C1D3A2A5-B082-4CD5-959B-11464FBFEECA}"/>
    <dgm:cxn modelId="{BBEC7F6B-0FEA-45F5-A62D-E34CAAF4BA1D}" type="presOf" srcId="{FFE6C4CD-47D7-42C5-ACCE-4ECF5F6BE8D1}" destId="{94564CF0-7BEB-4909-BEBA-837147BC8AD3}" srcOrd="0" destOrd="0" presId="urn:microsoft.com/office/officeart/2005/8/layout/default"/>
    <dgm:cxn modelId="{77C36474-904C-4466-B07B-C970DE7DC548}" type="presOf" srcId="{064D5EF1-8588-40E6-B19E-3403C742BCE2}" destId="{F1B50DE4-DFD5-4714-BA4B-7F724543A9A2}" srcOrd="0" destOrd="0" presId="urn:microsoft.com/office/officeart/2005/8/layout/default"/>
    <dgm:cxn modelId="{4075FE91-1D99-47C0-BE7E-9E8BC5577584}" srcId="{783D4894-35E1-4C70-B47F-1083852E98A1}" destId="{FFE6C4CD-47D7-42C5-ACCE-4ECF5F6BE8D1}" srcOrd="3" destOrd="0" parTransId="{3459D71B-85CF-4EE4-9CE7-D56918E56CC3}" sibTransId="{674BDDF3-CD23-4152-A4AD-26937D36BA75}"/>
    <dgm:cxn modelId="{50083B9B-8B3D-404E-955A-DEA7A4F05B44}" srcId="{783D4894-35E1-4C70-B47F-1083852E98A1}" destId="{9630825D-931E-46AB-904B-D6C5E93DA407}" srcOrd="4" destOrd="0" parTransId="{5BBBA58A-1D7D-47AC-BA02-ED0147877AAA}" sibTransId="{12D4C7B3-28EC-4721-B05F-626F6E46870E}"/>
    <dgm:cxn modelId="{725F2FBA-8747-4D04-994B-C7C475D290D4}" type="presOf" srcId="{783D4894-35E1-4C70-B47F-1083852E98A1}" destId="{EF61B58B-0CF8-4712-9BD6-9649CDD2AE49}" srcOrd="0" destOrd="0" presId="urn:microsoft.com/office/officeart/2005/8/layout/default"/>
    <dgm:cxn modelId="{F481A3BF-1F53-4E78-9F78-F56CAFE65065}" type="presOf" srcId="{FB03B760-4F33-4D1E-9D28-EEA265E708D5}" destId="{BA656429-5341-45C6-909C-9A3878BCF3DE}" srcOrd="0" destOrd="0" presId="urn:microsoft.com/office/officeart/2005/8/layout/default"/>
    <dgm:cxn modelId="{CDAB70D0-DE8A-4E66-8FAB-0A3EF042D2D9}" type="presOf" srcId="{89667594-E75E-4E3D-A243-04859A4FA593}" destId="{592C2A14-5BC3-4B62-9EA1-7907598DFCBC}" srcOrd="0" destOrd="0" presId="urn:microsoft.com/office/officeart/2005/8/layout/default"/>
    <dgm:cxn modelId="{6B0939E1-667E-48EE-963B-C418D74BACFC}" type="presOf" srcId="{9630825D-931E-46AB-904B-D6C5E93DA407}" destId="{E663F69A-AB70-466E-8F4B-4B1AEE9845FE}" srcOrd="0" destOrd="0" presId="urn:microsoft.com/office/officeart/2005/8/layout/default"/>
    <dgm:cxn modelId="{0F8AFFED-0980-421B-A10F-49DD9E09644A}" srcId="{783D4894-35E1-4C70-B47F-1083852E98A1}" destId="{FB03B760-4F33-4D1E-9D28-EEA265E708D5}" srcOrd="1" destOrd="0" parTransId="{3272E61F-AF55-494F-9BBC-04EAAD925220}" sibTransId="{698E2B13-3922-41E0-B59A-2F38374E352D}"/>
    <dgm:cxn modelId="{D7D0AA4E-2530-4E3D-9211-4292E7600B5A}" type="presParOf" srcId="{EF61B58B-0CF8-4712-9BD6-9649CDD2AE49}" destId="{592C2A14-5BC3-4B62-9EA1-7907598DFCBC}" srcOrd="0" destOrd="0" presId="urn:microsoft.com/office/officeart/2005/8/layout/default"/>
    <dgm:cxn modelId="{1A7360AB-3961-4C4F-B6CC-17AE9A520A4C}" type="presParOf" srcId="{EF61B58B-0CF8-4712-9BD6-9649CDD2AE49}" destId="{3428DA63-7BF5-424D-B64B-64C9F136A477}" srcOrd="1" destOrd="0" presId="urn:microsoft.com/office/officeart/2005/8/layout/default"/>
    <dgm:cxn modelId="{C17C1B86-EDAD-4588-8088-B9189DF81888}" type="presParOf" srcId="{EF61B58B-0CF8-4712-9BD6-9649CDD2AE49}" destId="{BA656429-5341-45C6-909C-9A3878BCF3DE}" srcOrd="2" destOrd="0" presId="urn:microsoft.com/office/officeart/2005/8/layout/default"/>
    <dgm:cxn modelId="{ABDF5DD9-DE4E-47DC-95E0-9EED09AF26A2}" type="presParOf" srcId="{EF61B58B-0CF8-4712-9BD6-9649CDD2AE49}" destId="{308DDA2D-1378-4769-9406-22290F01DBC1}" srcOrd="3" destOrd="0" presId="urn:microsoft.com/office/officeart/2005/8/layout/default"/>
    <dgm:cxn modelId="{DFB024D2-E7EE-4EE6-A19A-DF9F830FA347}" type="presParOf" srcId="{EF61B58B-0CF8-4712-9BD6-9649CDD2AE49}" destId="{F1B50DE4-DFD5-4714-BA4B-7F724543A9A2}" srcOrd="4" destOrd="0" presId="urn:microsoft.com/office/officeart/2005/8/layout/default"/>
    <dgm:cxn modelId="{9B037D51-AC7A-4E81-8B94-7D50B45B4394}" type="presParOf" srcId="{EF61B58B-0CF8-4712-9BD6-9649CDD2AE49}" destId="{7AC39EF0-0904-45C0-A20E-8A5213211A67}" srcOrd="5" destOrd="0" presId="urn:microsoft.com/office/officeart/2005/8/layout/default"/>
    <dgm:cxn modelId="{4A9D16D3-FEB3-4ED4-A053-2469484F712C}" type="presParOf" srcId="{EF61B58B-0CF8-4712-9BD6-9649CDD2AE49}" destId="{94564CF0-7BEB-4909-BEBA-837147BC8AD3}" srcOrd="6" destOrd="0" presId="urn:microsoft.com/office/officeart/2005/8/layout/default"/>
    <dgm:cxn modelId="{8B9D5FC2-8776-43C2-8BD0-1823B703C205}" type="presParOf" srcId="{EF61B58B-0CF8-4712-9BD6-9649CDD2AE49}" destId="{AC01592B-61DD-4960-BF07-6A3778C34D77}" srcOrd="7" destOrd="0" presId="urn:microsoft.com/office/officeart/2005/8/layout/default"/>
    <dgm:cxn modelId="{EAAD3628-2A7F-49BB-B428-DD58B782A4A1}" type="presParOf" srcId="{EF61B58B-0CF8-4712-9BD6-9649CDD2AE49}" destId="{E663F69A-AB70-466E-8F4B-4B1AEE9845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C2A14-5BC3-4B62-9EA1-7907598DFCBC}">
      <dsp:nvSpPr>
        <dsp:cNvPr id="0" name=""/>
        <dsp:cNvSpPr/>
      </dsp:nvSpPr>
      <dsp:spPr>
        <a:xfrm>
          <a:off x="0" y="372573"/>
          <a:ext cx="2976196" cy="178571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latin typeface="Monotype Corsiva" panose="03010101010201010101" pitchFamily="66" charset="0"/>
            </a:rPr>
            <a:t>Этап наблюдения</a:t>
          </a:r>
        </a:p>
      </dsp:txBody>
      <dsp:txXfrm>
        <a:off x="0" y="372573"/>
        <a:ext cx="2976196" cy="1785717"/>
      </dsp:txXfrm>
    </dsp:sp>
    <dsp:sp modelId="{BA656429-5341-45C6-909C-9A3878BCF3DE}">
      <dsp:nvSpPr>
        <dsp:cNvPr id="0" name=""/>
        <dsp:cNvSpPr/>
      </dsp:nvSpPr>
      <dsp:spPr>
        <a:xfrm>
          <a:off x="3273815" y="372573"/>
          <a:ext cx="2976196" cy="178571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Monotype Corsiva" panose="03010101010201010101" pitchFamily="66" charset="0"/>
            </a:rPr>
            <a:t>Диагностический этап</a:t>
          </a:r>
        </a:p>
      </dsp:txBody>
      <dsp:txXfrm>
        <a:off x="3273815" y="372573"/>
        <a:ext cx="2976196" cy="1785717"/>
      </dsp:txXfrm>
    </dsp:sp>
    <dsp:sp modelId="{F1B50DE4-DFD5-4714-BA4B-7F724543A9A2}">
      <dsp:nvSpPr>
        <dsp:cNvPr id="0" name=""/>
        <dsp:cNvSpPr/>
      </dsp:nvSpPr>
      <dsp:spPr>
        <a:xfrm>
          <a:off x="6547631" y="372573"/>
          <a:ext cx="2976196" cy="178571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rPr>
            <a:t>Этап разработки (конструирования</a:t>
          </a:r>
          <a:r>
            <a:rPr lang="ru-RU" sz="3000" b="1" kern="1200" dirty="0">
              <a:solidFill>
                <a:srgbClr val="002060"/>
              </a:solidFill>
              <a:latin typeface="Monotype Corsiva" panose="03010101010201010101" pitchFamily="66" charset="0"/>
            </a:rPr>
            <a:t>)</a:t>
          </a:r>
        </a:p>
      </dsp:txBody>
      <dsp:txXfrm>
        <a:off x="6547631" y="372573"/>
        <a:ext cx="2976196" cy="1785717"/>
      </dsp:txXfrm>
    </dsp:sp>
    <dsp:sp modelId="{94564CF0-7BEB-4909-BEBA-837147BC8AD3}">
      <dsp:nvSpPr>
        <dsp:cNvPr id="0" name=""/>
        <dsp:cNvSpPr/>
      </dsp:nvSpPr>
      <dsp:spPr>
        <a:xfrm>
          <a:off x="1636907" y="2455911"/>
          <a:ext cx="2976196" cy="178571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latin typeface="Monotype Corsiva" panose="03010101010201010101" pitchFamily="66" charset="0"/>
            </a:rPr>
            <a:t>Этап реализации</a:t>
          </a:r>
        </a:p>
      </dsp:txBody>
      <dsp:txXfrm>
        <a:off x="1636907" y="2455911"/>
        <a:ext cx="2976196" cy="1785717"/>
      </dsp:txXfrm>
    </dsp:sp>
    <dsp:sp modelId="{E663F69A-AB70-466E-8F4B-4B1AEE9845FE}">
      <dsp:nvSpPr>
        <dsp:cNvPr id="0" name=""/>
        <dsp:cNvSpPr/>
      </dsp:nvSpPr>
      <dsp:spPr>
        <a:xfrm>
          <a:off x="4910723" y="2455911"/>
          <a:ext cx="2976196" cy="178571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latin typeface="Monotype Corsiva" panose="03010101010201010101" pitchFamily="66" charset="0"/>
            </a:rPr>
            <a:t>Этап диагностики</a:t>
          </a:r>
        </a:p>
      </dsp:txBody>
      <dsp:txXfrm>
        <a:off x="4910723" y="2455911"/>
        <a:ext cx="2976196" cy="1785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1719B-AE0A-45CC-92AF-1CAC195C51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6FAF-F02A-4CFD-B39B-495AF85D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6FAF-F02A-4CFD-B39B-495AF85DE9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3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1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0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7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0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3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6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7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8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2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95A4A-85C8-414C-ADCE-02B001B39336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681E-E655-4D4D-93F0-04252B18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2708"/>
            <a:ext cx="11267114" cy="56142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Муниципального бюджетного образовательного учреждения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Детский сад №47 городского округа-город Камышин</a:t>
            </a:r>
            <a:endParaRPr lang="ru-RU" sz="1050" dirty="0"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ru-RU" sz="1400" b="1" dirty="0"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3200" b="1" i="1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i="1" dirty="0">
                <a:latin typeface="Times New Roman"/>
                <a:ea typeface="Calibri"/>
                <a:cs typeface="Times New Roman"/>
              </a:rPr>
              <a:t>Индивидуальный образовательный маршрут</a:t>
            </a:r>
            <a:endParaRPr lang="ru-RU" sz="3200" i="1" dirty="0"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i="1" dirty="0">
                <a:latin typeface="Times New Roman"/>
                <a:ea typeface="Calibri"/>
                <a:cs typeface="Times New Roman"/>
              </a:rPr>
              <a:t>воспитанницы  </a:t>
            </a:r>
            <a:r>
              <a:rPr lang="ru-RU" sz="3200" b="1" i="1" dirty="0" err="1">
                <a:latin typeface="Times New Roman"/>
                <a:ea typeface="Calibri"/>
                <a:cs typeface="Times New Roman"/>
              </a:rPr>
              <a:t>Чикина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 Ксения Денисовна</a:t>
            </a:r>
            <a:endParaRPr lang="ru-RU" sz="3200" i="1" dirty="0"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ru-RU" sz="5400" b="1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2683" y="5102571"/>
            <a:ext cx="7990449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Составили:</a:t>
            </a:r>
            <a:endParaRPr lang="ru-RU" sz="1600" dirty="0"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Воспитатель Махрова Татьяна Сергеевна</a:t>
            </a:r>
            <a:endParaRPr lang="ru-RU" sz="1600" dirty="0"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Воспитатель Широкова Марина Геннадьевна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41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236" y="277091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3" y="646423"/>
            <a:ext cx="4344623" cy="5792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17" y="590496"/>
            <a:ext cx="4386568" cy="58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7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46" y="1166324"/>
            <a:ext cx="8619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Ожидаемый результат: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результате работы с ребёнком по индивидуальному маршруту у него повышается уровень математических знаний и умений.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К концу года ребёнок должен уметь: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составлять простейшие математические рассказы по картинкам;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определять словом положение предмета;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сравнивать предметы по ширине, высоте, длине, массе;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различать геометрические фигуры и обводить их на листе бумаги «от руки»;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объединять группы предметов в целое и выделять часть из целого;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ориентироваться в пространстве и последовательности времен года;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правильно организовать рабочее место.</a:t>
            </a: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Индивидуальный подход в данной работе с поддержкой родителей, даёт высокие результаты, положительно влияет на его развитие. 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946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2334490"/>
            <a:ext cx="7592291" cy="42741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62546" y="194109"/>
            <a:ext cx="9144000" cy="1537709"/>
          </a:xfrm>
        </p:spPr>
        <p:txBody>
          <a:bodyPr/>
          <a:lstStyle/>
          <a:p>
            <a:r>
              <a:rPr lang="ru-RU" b="1" i="1" dirty="0">
                <a:latin typeface="Book Antiqua" panose="0204060205030503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9831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548680"/>
            <a:ext cx="9635048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3070"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для одаренного ребенка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образовательная программа, предназначенная для обучения одного конкретного воспитанника, направленная на развитие его индивидуальных способностей.</a:t>
            </a:r>
          </a:p>
          <a:p>
            <a:pPr indent="433070" algn="just">
              <a:lnSpc>
                <a:spcPts val="1590"/>
              </a:lnSpc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66" y="3134163"/>
            <a:ext cx="5223803" cy="3264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45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129" y="260649"/>
            <a:ext cx="10649243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ИОМ одаренного ребенка</a:t>
            </a:r>
          </a:p>
          <a:p>
            <a:pPr indent="450215" algn="just">
              <a:lnSpc>
                <a:spcPct val="107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Одарённость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системное, развивающееся в течение жизни качество психики, определяет возможности достижения человеком исключительно высоких результатов в одном или нескольких видах деятельности по сравнению с другими людьми.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(Д.Б. Богоявленская).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представляют собой высокий уровень развития общих и специальных знаний, умений и навыков, обеспечивающих успешное выполнение человеком различных видов деятельности.</a:t>
            </a: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 к деятельности, порождающей нечто качественно новое, отличающееся неповторимостью, оригинальностью, ценностью и уникальностью. </a:t>
            </a:r>
          </a:p>
          <a:p>
            <a:pPr indent="450215" algn="just">
              <a:lnSpc>
                <a:spcPct val="107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4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560" y="620688"/>
            <a:ext cx="7776864" cy="58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 в работе с одаренными детьми по ИОМ </a:t>
            </a:r>
          </a:p>
          <a:p>
            <a:pPr indent="228600" algn="just">
              <a:lnSpc>
                <a:spcPct val="107000"/>
              </a:lnSpc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раннее выявление одаренных детей (диагностика </a:t>
            </a:r>
            <a:r>
              <a:rPr lang="ru-RU" sz="3200" dirty="0">
                <a:latin typeface="Times New Roman"/>
                <a:ea typeface="Times New Roman"/>
              </a:rPr>
              <a:t>«Унифицированная карта развития»  (УКР).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адекватных программно-методических условий;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предметной развивающей среды;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социальной среды.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7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4234"/>
            <a:ext cx="10515600" cy="5712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Принципы выявления одаренных детей: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характер оценивания разных сторон поведения и деятельности ребенка;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идентификации (развернутое во времени наблюдение за поведением данного ребенка в разных ситуациях);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его поведения в тех сферах деятельности, которые в максимальной мере соответствуют его склонностям и интересам.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8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544" y="476672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ЭТАПЫ ИОМ:</a:t>
            </a:r>
            <a:endParaRPr lang="ru-RU" sz="5400" b="1" dirty="0">
              <a:solidFill>
                <a:srgbClr val="00206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3934856"/>
              </p:ext>
            </p:extLst>
          </p:nvPr>
        </p:nvGraphicFramePr>
        <p:xfrm>
          <a:off x="1533378" y="1477108"/>
          <a:ext cx="9523828" cy="4614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1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572" y="692696"/>
            <a:ext cx="10986868" cy="3375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ИОМ одаренного ребенка должно быть отражено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его одаренности;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работы;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ожидаемый результат индивидуальной работы;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с родителями воспитанника.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9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3218"/>
            <a:ext cx="11353800" cy="64570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Индивидуальный образовательный маршрут (ИОМ)  одаренного ребенка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737998"/>
            <a:ext cx="4369790" cy="58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6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1" y="476672"/>
            <a:ext cx="10944664" cy="590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одарённого ребенка 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освоения ИОМ</a:t>
            </a:r>
            <a:endParaRPr lang="ru-RU" sz="28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Личностный рост ребенка.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и развитие одарённого ребёнка в избранном виде деятельности, т.е. в предметно-деятельностной сфере.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обученности.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  функциональной грамотности одарённого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1480750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425</Words>
  <Application>Microsoft Office PowerPoint</Application>
  <PresentationFormat>Широкоэкранный</PresentationFormat>
  <Paragraphs>55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sad2-1</dc:creator>
  <cp:lastModifiedBy>сергей махров</cp:lastModifiedBy>
  <cp:revision>21</cp:revision>
  <dcterms:created xsi:type="dcterms:W3CDTF">2019-03-21T07:47:16Z</dcterms:created>
  <dcterms:modified xsi:type="dcterms:W3CDTF">2023-06-05T15:07:27Z</dcterms:modified>
</cp:coreProperties>
</file>